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1" r:id="rId3"/>
    <p:sldId id="336" r:id="rId4"/>
    <p:sldId id="323" r:id="rId5"/>
    <p:sldId id="342" r:id="rId6"/>
    <p:sldId id="343" r:id="rId7"/>
    <p:sldId id="344" r:id="rId8"/>
    <p:sldId id="349" r:id="rId9"/>
    <p:sldId id="350" r:id="rId10"/>
    <p:sldId id="351" r:id="rId11"/>
    <p:sldId id="345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276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на" initials="Л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AE41-593B-4470-A6C5-23D35C85DC8B}" type="datetimeFigureOut">
              <a:rPr lang="ru-RU" smtClean="0"/>
              <a:pPr/>
              <a:t>04.04.2017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709D-A605-4A03-A270-0570B93D9D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59569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4537622"/>
      </p:ext>
    </p:extLst>
  </p:cSld>
  <p:clrMap bg1="lt1" tx1="dk1" bg2="dk2" tx2="lt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Trebuchet MS 48 полужирный</a:t>
            </a:r>
          </a:p>
        </p:txBody>
      </p:sp>
    </p:spTree>
    <p:extLst>
      <p:ext uri="{BB962C8B-B14F-4D97-AF65-F5344CB8AC3E}">
        <p14:creationId xmlns:p14="http://schemas.microsoft.com/office/powerpoint/2010/main" val="30114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dirty="0" err="1">
                <a:solidFill>
                  <a:schemeClr val="dk1"/>
                </a:solidFill>
              </a:rPr>
              <a:t>Заголовок</a:t>
            </a:r>
            <a:r>
              <a:rPr lang="en-US" sz="1100" dirty="0">
                <a:solidFill>
                  <a:schemeClr val="dk1"/>
                </a:solidFill>
              </a:rPr>
              <a:t> — Trebuchet MS 24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> #D71F26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 dirty="0" err="1">
                <a:solidFill>
                  <a:schemeClr val="dk1"/>
                </a:solidFill>
              </a:rPr>
              <a:t>Подзаголовок</a:t>
            </a:r>
            <a:r>
              <a:rPr lang="en-US" sz="1100" dirty="0">
                <a:solidFill>
                  <a:schemeClr val="dk1"/>
                </a:solidFill>
              </a:rPr>
              <a:t> —  Trebuchet MS 18 </a:t>
            </a:r>
            <a:r>
              <a:rPr lang="en-US" sz="1100" dirty="0" err="1">
                <a:solidFill>
                  <a:schemeClr val="dk1"/>
                </a:solidFill>
              </a:rPr>
              <a:t>полужирный</a:t>
            </a:r>
            <a:r>
              <a:rPr lang="en-US" sz="1100" dirty="0">
                <a:solidFill>
                  <a:schemeClr val="dk1"/>
                </a:solidFill>
              </a:rPr>
              <a:t/>
            </a:r>
            <a:br>
              <a:rPr lang="en-US" sz="1100" dirty="0">
                <a:solidFill>
                  <a:schemeClr val="dk1"/>
                </a:solidFill>
              </a:rPr>
            </a:br>
            <a:r>
              <a:rPr lang="en-US" sz="1100" dirty="0" err="1">
                <a:solidFill>
                  <a:schemeClr val="dk1"/>
                </a:solidFill>
              </a:rPr>
              <a:t>Текст</a:t>
            </a:r>
            <a:r>
              <a:rPr lang="en-US" sz="1100" dirty="0">
                <a:solidFill>
                  <a:schemeClr val="dk1"/>
                </a:solidFill>
              </a:rPr>
              <a:t> — Trebuchet MS 14</a:t>
            </a:r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75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771800" y="2780927"/>
            <a:ext cx="5830416" cy="1296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771800" y="4293096"/>
            <a:ext cx="5832648" cy="1417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377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3773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rgbClr val="C00000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Calibri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с подписью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499992" y="1340767"/>
            <a:ext cx="4186808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7543" y="1340767"/>
            <a:ext cx="3970784" cy="43204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rgbClr val="C00000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Calibri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с подписью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pic" idx="2"/>
          </p:nvPr>
        </p:nvSpPr>
        <p:spPr>
          <a:xfrm>
            <a:off x="683568" y="1196751"/>
            <a:ext cx="799288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C00000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3779912" y="116631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 rot="5400000">
            <a:off x="2674132" y="-505780"/>
            <a:ext cx="410445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07903" y="332656"/>
            <a:ext cx="5122911" cy="7780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buClr>
                <a:srgbClr val="C00000"/>
              </a:buClr>
              <a:buFont typeface="Calibri"/>
              <a:buNone/>
              <a:defRPr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1560" y="1556791"/>
            <a:ext cx="8229600" cy="41044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rgbClr val="C00000"/>
              </a:buClr>
              <a:buSzPct val="100000"/>
              <a:buFont typeface="Noto Sans Symbols"/>
              <a:buChar char="▪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611560" y="6309319"/>
            <a:ext cx="194421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429450" y="2780928"/>
            <a:ext cx="8285100" cy="39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80000"/>
              </a:lnSpc>
            </a:pPr>
            <a:r>
              <a:rPr lang="ru-RU" altLang="ru-RU" sz="4000" b="1" dirty="0" smtClean="0"/>
              <a:t>Знаки препинания </a:t>
            </a:r>
          </a:p>
          <a:p>
            <a:pPr lvl="0" algn="ctr">
              <a:lnSpc>
                <a:spcPct val="80000"/>
              </a:lnSpc>
            </a:pPr>
            <a:r>
              <a:rPr lang="ru-RU" altLang="ru-RU" sz="4000" b="1" dirty="0" smtClean="0"/>
              <a:t>в бессоюзном сложном предложении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4725144"/>
            <a:ext cx="6120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  <a:ea typeface="Trebuchet MS"/>
              </a:rPr>
              <a:t>К</a:t>
            </a:r>
            <a:r>
              <a:rPr lang="ru-RU" sz="2000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.</a:t>
            </a:r>
            <a: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 </a:t>
            </a:r>
            <a:r>
              <a:rPr lang="ru-RU" sz="2000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М. Дружинина, </a:t>
            </a:r>
            <a: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канд. </a:t>
            </a:r>
            <a:r>
              <a:rPr lang="ru-RU" sz="2000" i="1" dirty="0" err="1">
                <a:solidFill>
                  <a:schemeClr val="bg2">
                    <a:lumMod val="90000"/>
                    <a:lumOff val="10000"/>
                  </a:schemeClr>
                </a:solidFill>
              </a:rPr>
              <a:t>филол</a:t>
            </a:r>
            <a: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. наук, </a:t>
            </a:r>
            <a:b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</a:br>
            <a:r>
              <a:rPr lang="ru-RU" sz="2000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преподаватель кафедры </a:t>
            </a:r>
            <a: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русского языка </a:t>
            </a:r>
            <a:br>
              <a:rPr lang="ru-RU" sz="2000" i="1" dirty="0">
                <a:solidFill>
                  <a:schemeClr val="bg2">
                    <a:lumMod val="90000"/>
                    <a:lumOff val="10000"/>
                  </a:schemeClr>
                </a:solidFill>
              </a:rPr>
            </a:br>
            <a:r>
              <a:rPr lang="ru-RU" sz="2000" i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Южного федерального университета</a:t>
            </a:r>
            <a:endParaRPr lang="ru-RU" sz="20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 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10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410257"/>
                <a:gridCol w="1785950"/>
                <a:gridCol w="39290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содержит прямой вопрос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Одного только я не понимаю: как она могла тебя укусить? (Чехов)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11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19256" cy="3312840"/>
          </a:xfrm>
        </p:spPr>
        <p:txBody>
          <a:bodyPr/>
          <a:lstStyle/>
          <a:p>
            <a:r>
              <a:rPr lang="ru-RU" dirty="0" smtClean="0"/>
              <a:t>Если вторая часть бессоюзного предложения состоит из двух частей, соединенных одиночными союзами </a:t>
            </a:r>
            <a:r>
              <a:rPr lang="ru-RU" b="1" i="1" dirty="0" smtClean="0"/>
              <a:t>и, да</a:t>
            </a:r>
            <a:r>
              <a:rPr lang="ru-RU" dirty="0" smtClean="0"/>
              <a:t> (в значении </a:t>
            </a:r>
            <a:r>
              <a:rPr lang="ru-RU" b="1" i="1" dirty="0" smtClean="0"/>
              <a:t>и</a:t>
            </a:r>
            <a:r>
              <a:rPr lang="ru-RU" dirty="0" smtClean="0"/>
              <a:t>), </a:t>
            </a:r>
            <a:r>
              <a:rPr lang="ru-RU" b="1" i="1" dirty="0" smtClean="0"/>
              <a:t>или,</a:t>
            </a:r>
            <a:r>
              <a:rPr lang="ru-RU" dirty="0" smtClean="0"/>
              <a:t> то запятая между ними не ставится.</a:t>
            </a:r>
          </a:p>
          <a:p>
            <a:endParaRPr lang="ru-RU" i="1" dirty="0" smtClean="0"/>
          </a:p>
          <a:p>
            <a:r>
              <a:rPr lang="ru-RU" i="1" dirty="0" smtClean="0"/>
              <a:t>Погода испортилась: падал снег и дула, заметая следы, поземка</a:t>
            </a:r>
            <a:r>
              <a:rPr lang="ru-RU" dirty="0" smtClean="0"/>
              <a:t> (Новиков-Прибой).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12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Сопоставите-льные</a:t>
                      </a:r>
                      <a:r>
                        <a:rPr lang="ru-RU" sz="2400" dirty="0" smtClean="0"/>
                        <a:t> или </a:t>
                      </a:r>
                      <a:r>
                        <a:rPr lang="ru-RU" sz="2400" dirty="0" err="1" smtClean="0"/>
                        <a:t>противитель-ные</a:t>
                      </a:r>
                      <a:r>
                        <a:rPr lang="ru-RU" sz="2400" dirty="0" smtClean="0"/>
                        <a:t> отношения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и</a:t>
                      </a:r>
                    </a:p>
                    <a:p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но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Игнат спустил курок – ружье дало осечку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Прошла неделя – он домой не возвращался.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13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содержит результат, следствие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поэтому</a:t>
                      </a: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тогда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Он был в бешенстве – губы плясали, как у готового заплакать семиклассника, пальцы обеих рук на руле сжимались и разжимались. (Рубина)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14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содержит сравнение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как</a:t>
                      </a: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словно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Молвит слово – соловей поет.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15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Первая часть указывает на время совершения того, о чем говориться в первой части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когда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Лес рубят – щепки летят.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16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Первая часть указывает условие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если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Разрушь веру – получишь кризис (</a:t>
                      </a:r>
                      <a:r>
                        <a:rPr lang="ru-RU" sz="2400" dirty="0" err="1" smtClean="0"/>
                        <a:t>Фрай</a:t>
                      </a:r>
                      <a:r>
                        <a:rPr lang="ru-RU" sz="2400" dirty="0" smtClean="0"/>
                        <a:t>).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17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Если вторая часть предложения начинается словами </a:t>
                      </a:r>
                      <a:r>
                        <a:rPr lang="ru-RU" sz="2400" i="1" dirty="0" smtClean="0">
                          <a:solidFill>
                            <a:srgbClr val="C00000"/>
                          </a:solidFill>
                        </a:rPr>
                        <a:t>так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i="1" dirty="0" smtClean="0">
                          <a:solidFill>
                            <a:srgbClr val="C00000"/>
                          </a:solidFill>
                        </a:rPr>
                        <a:t>это</a:t>
                      </a:r>
                      <a:r>
                        <a:rPr lang="ru-RU" sz="2400" dirty="0" smtClean="0"/>
                        <a:t>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i="1" baseline="0" dirty="0" smtClean="0">
                          <a:solidFill>
                            <a:srgbClr val="C00000"/>
                          </a:solidFill>
                        </a:rPr>
                        <a:t>только</a:t>
                      </a:r>
                      <a:r>
                        <a:rPr lang="ru-RU" sz="2400" baseline="0" dirty="0" smtClean="0"/>
                        <a:t>, </a:t>
                      </a:r>
                      <a:r>
                        <a:rPr lang="ru-RU" sz="2400" i="1" baseline="0" dirty="0" smtClean="0">
                          <a:solidFill>
                            <a:srgbClr val="C00000"/>
                          </a:solidFill>
                        </a:rPr>
                        <a:t>такой</a:t>
                      </a:r>
                      <a:endParaRPr lang="ru-RU" sz="24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Я подобрал и осмотрел его маузер – это была отличная машина, и совсем новая (Пелевин)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Двоеточие/тире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18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8" y="1785926"/>
          <a:ext cx="8429686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419"/>
                <a:gridCol w="4172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Двоеточие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Тире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</a:t>
                      </a:r>
                      <a:r>
                        <a:rPr lang="ru-RU" sz="2400" dirty="0" smtClean="0"/>
                        <a:t>основная</a:t>
                      </a:r>
                      <a:r>
                        <a:rPr lang="ru-RU" sz="2400" baseline="0" dirty="0" smtClean="0"/>
                        <a:t> мысль</a:t>
                      </a:r>
                      <a:r>
                        <a:rPr lang="en-US" sz="2400" dirty="0" smtClean="0"/>
                        <a:t>]</a:t>
                      </a:r>
                      <a:r>
                        <a:rPr lang="en-US" sz="2400" baseline="0" dirty="0" smtClean="0"/>
                        <a:t> </a:t>
                      </a:r>
                      <a:endParaRPr lang="ru-RU" sz="2400" baseline="0" dirty="0" smtClean="0"/>
                    </a:p>
                    <a:p>
                      <a:pPr algn="ctr"/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[</a:t>
                      </a:r>
                      <a:r>
                        <a:rPr lang="ru-RU" sz="2400" baseline="0" dirty="0" smtClean="0"/>
                        <a:t>пояснение</a:t>
                      </a:r>
                      <a:r>
                        <a:rPr lang="en-US" sz="2400" baseline="0" dirty="0" smtClean="0"/>
                        <a:t>]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[</a:t>
                      </a:r>
                      <a:r>
                        <a:rPr lang="ru-RU" sz="2400" baseline="0" dirty="0" smtClean="0"/>
                        <a:t>пояснение</a:t>
                      </a:r>
                      <a:r>
                        <a:rPr lang="en-US" sz="2400" baseline="0" dirty="0" smtClean="0"/>
                        <a:t>]</a:t>
                      </a:r>
                      <a:endParaRPr lang="ru-RU" sz="2400" dirty="0" smtClean="0"/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endParaRPr lang="ru-RU" sz="3200" b="1" i="1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[</a:t>
                      </a:r>
                      <a:r>
                        <a:rPr lang="ru-RU" sz="2400" dirty="0" smtClean="0"/>
                        <a:t>основная</a:t>
                      </a:r>
                      <a:r>
                        <a:rPr lang="ru-RU" sz="2400" baseline="0" dirty="0" smtClean="0"/>
                        <a:t> мысль</a:t>
                      </a:r>
                      <a:r>
                        <a:rPr lang="en-US" sz="2400" dirty="0" smtClean="0"/>
                        <a:t>]</a:t>
                      </a:r>
                      <a:r>
                        <a:rPr lang="en-US" sz="2400" baseline="0" dirty="0" smtClean="0"/>
                        <a:t> </a:t>
                      </a:r>
                      <a:endParaRPr lang="ru-RU" sz="24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Молодежь ушла: на вечере стало скучно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(ушла, потому что стало скучно)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Молодежь ушла – на вечере стало скучно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(ушла, поэтому стало скучно)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Пунктуация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19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8" y="1785926"/>
          <a:ext cx="842968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419"/>
                <a:gridCol w="4172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Равноправные 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Неравноправные отношения между частями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baseline="0" dirty="0" smtClean="0">
                          <a:solidFill>
                            <a:srgbClr val="C00000"/>
                          </a:solidFill>
                        </a:rPr>
                        <a:t>,</a:t>
                      </a:r>
                    </a:p>
                    <a:p>
                      <a:pPr algn="ctr"/>
                      <a:endParaRPr lang="ru-RU" sz="24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6000" b="1" baseline="0" dirty="0" smtClean="0">
                          <a:solidFill>
                            <a:srgbClr val="C00000"/>
                          </a:solidFill>
                        </a:rPr>
                        <a:t>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b="1" baseline="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6000" b="1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endParaRPr lang="ru-RU" sz="6000" b="1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smtClean="0"/>
              <a:t>План занятия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075240" cy="3528391"/>
          </a:xfrm>
        </p:spPr>
        <p:txBody>
          <a:bodyPr/>
          <a:lstStyle/>
          <a:p>
            <a:pPr marL="692150" indent="-514350">
              <a:buAutoNum type="arabicPeriod"/>
            </a:pPr>
            <a:r>
              <a:rPr lang="ru-RU" dirty="0" smtClean="0"/>
              <a:t>Бессоюзное сложное предложение.</a:t>
            </a:r>
          </a:p>
          <a:p>
            <a:pPr marL="692150" indent="-514350">
              <a:buAutoNum type="arabicPeriod"/>
            </a:pPr>
            <a:r>
              <a:rPr lang="ru-RU" dirty="0" smtClean="0"/>
              <a:t>Запятая в бессоюзном сложном предложении.</a:t>
            </a:r>
          </a:p>
          <a:p>
            <a:pPr marL="692150" indent="-514350">
              <a:buAutoNum type="arabicPeriod"/>
            </a:pPr>
            <a:r>
              <a:rPr lang="ru-RU" dirty="0" smtClean="0"/>
              <a:t>Точка с запятой в бессоюзном сложном предложении. </a:t>
            </a:r>
          </a:p>
          <a:p>
            <a:pPr marL="692150" indent="-514350">
              <a:buAutoNum type="arabicPeriod"/>
            </a:pPr>
            <a:r>
              <a:rPr lang="ru-RU" dirty="0" smtClean="0"/>
              <a:t>Двоеточие в бессоюзном сложном предложении.</a:t>
            </a:r>
          </a:p>
          <a:p>
            <a:pPr marL="692150" indent="-514350">
              <a:buAutoNum type="arabicPeriod"/>
            </a:pPr>
            <a:r>
              <a:rPr lang="ru-RU" dirty="0" smtClean="0"/>
              <a:t>Тире в бессоюзном сложном предложении.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2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580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429450" y="2677625"/>
            <a:ext cx="8285100" cy="285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323528" y="3068960"/>
            <a:ext cx="8285100" cy="380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ru-RU" sz="2400" baseline="30000" dirty="0" smtClean="0"/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Успехов </a:t>
            </a:r>
          </a:p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на Тотальном диктанте – 2017!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94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5328592" cy="778098"/>
          </a:xfrm>
        </p:spPr>
        <p:txBody>
          <a:bodyPr/>
          <a:lstStyle/>
          <a:p>
            <a:pPr algn="l"/>
            <a:r>
              <a:rPr lang="ru-RU" altLang="ru-RU" dirty="0" smtClean="0"/>
              <a:t>Бессоюзное сложное предложение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8136904" cy="3672408"/>
          </a:xfrm>
        </p:spPr>
        <p:txBody>
          <a:bodyPr/>
          <a:lstStyle/>
          <a:p>
            <a:r>
              <a:rPr lang="ru-RU" b="1" dirty="0" smtClean="0"/>
              <a:t>Бессоюзным сложным </a:t>
            </a:r>
            <a:r>
              <a:rPr lang="ru-RU" dirty="0" smtClean="0"/>
              <a:t>называется предложение, части которого соединены без использования союзов, в отличие от сложносочиненного и сложноподчиненного предложения.</a:t>
            </a:r>
          </a:p>
          <a:p>
            <a:endParaRPr lang="ru-RU" dirty="0" smtClean="0"/>
          </a:p>
          <a:p>
            <a:r>
              <a:rPr lang="ru-RU" i="1" u="dbl" dirty="0" smtClean="0"/>
              <a:t>Зажегся</a:t>
            </a:r>
            <a:r>
              <a:rPr lang="ru-RU" i="1" dirty="0" smtClean="0"/>
              <a:t> </a:t>
            </a:r>
            <a:r>
              <a:rPr lang="ru-RU" i="1" u="sng" dirty="0" smtClean="0"/>
              <a:t>свет</a:t>
            </a:r>
            <a:r>
              <a:rPr lang="ru-RU" i="1" dirty="0" smtClean="0"/>
              <a:t>, </a:t>
            </a:r>
            <a:r>
              <a:rPr lang="ru-RU" i="1" u="dbl" dirty="0" smtClean="0"/>
              <a:t>объявили</a:t>
            </a:r>
            <a:r>
              <a:rPr lang="ru-RU" i="1" dirty="0" smtClean="0"/>
              <a:t> перерыв (Рубина).</a:t>
            </a:r>
            <a:endParaRPr lang="ru-RU" alt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3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087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dirty="0" smtClean="0"/>
              <a:t>Пунктуация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4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19256" cy="4082796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[Часть 1]</a:t>
            </a:r>
            <a:r>
              <a:rPr lang="ru-RU" sz="3200" b="1" dirty="0" smtClean="0">
                <a:solidFill>
                  <a:srgbClr val="FF0000"/>
                </a:solidFill>
              </a:rPr>
              <a:t>,</a:t>
            </a:r>
            <a:r>
              <a:rPr lang="ru-RU" sz="3200" b="1" dirty="0" smtClean="0"/>
              <a:t> </a:t>
            </a:r>
            <a:r>
              <a:rPr lang="ru-RU" sz="3200" dirty="0" smtClean="0"/>
              <a:t>[Часть 2]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[Часть 1]</a:t>
            </a:r>
            <a:r>
              <a:rPr lang="ru-RU" sz="3200" b="1" dirty="0" smtClean="0">
                <a:solidFill>
                  <a:srgbClr val="FF0000"/>
                </a:solidFill>
              </a:rPr>
              <a:t>;</a:t>
            </a:r>
            <a:r>
              <a:rPr lang="ru-RU" sz="3200" b="1" dirty="0" smtClean="0"/>
              <a:t> </a:t>
            </a:r>
            <a:r>
              <a:rPr lang="ru-RU" sz="3200" dirty="0" smtClean="0"/>
              <a:t>[Часть 2]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[Часть 1]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  <a:r>
              <a:rPr lang="ru-RU" sz="3200" b="1" dirty="0" smtClean="0"/>
              <a:t> </a:t>
            </a:r>
            <a:r>
              <a:rPr lang="ru-RU" sz="3200" dirty="0" smtClean="0"/>
              <a:t>[Часть 2]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[Часть 1] </a:t>
            </a:r>
            <a:r>
              <a:rPr lang="ru-RU" sz="3200" b="1" dirty="0" smtClean="0">
                <a:solidFill>
                  <a:srgbClr val="FF0000"/>
                </a:solidFill>
              </a:rPr>
              <a:t>–</a:t>
            </a:r>
            <a:r>
              <a:rPr lang="ru-RU" sz="3200" b="1" dirty="0" smtClean="0"/>
              <a:t> </a:t>
            </a:r>
            <a:r>
              <a:rPr lang="ru-RU" sz="3200" dirty="0" smtClean="0"/>
              <a:t>[Часть 2]</a:t>
            </a:r>
          </a:p>
          <a:p>
            <a:pPr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3746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Запятая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5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19256" cy="3312840"/>
          </a:xfrm>
        </p:spPr>
        <p:txBody>
          <a:bodyPr/>
          <a:lstStyle/>
          <a:p>
            <a:r>
              <a:rPr lang="ru-RU" dirty="0" smtClean="0"/>
              <a:t>Запятая ставится между частями бессоюзного сложного предложения в том случае, если эти части тесно связаны между собой по смыслу.</a:t>
            </a:r>
            <a:endParaRPr lang="ru-RU" i="1" u="sng" dirty="0" smtClean="0"/>
          </a:p>
          <a:p>
            <a:endParaRPr lang="ru-RU" i="1" u="sng" dirty="0" smtClean="0"/>
          </a:p>
          <a:p>
            <a:r>
              <a:rPr lang="ru-RU" i="1" u="sng" dirty="0" smtClean="0"/>
              <a:t>Автор текста</a:t>
            </a:r>
            <a:r>
              <a:rPr lang="ru-RU" i="1" dirty="0" smtClean="0"/>
              <a:t> </a:t>
            </a:r>
            <a:r>
              <a:rPr lang="ru-RU" i="1" u="dbl" dirty="0" smtClean="0"/>
              <a:t>должен быть равновелик</a:t>
            </a:r>
            <a:r>
              <a:rPr lang="ru-RU" i="1" dirty="0" smtClean="0"/>
              <a:t> своему замыслу, поднятая </a:t>
            </a:r>
            <a:r>
              <a:rPr lang="ru-RU" i="1" u="sng" dirty="0" smtClean="0"/>
              <a:t>тема</a:t>
            </a:r>
            <a:r>
              <a:rPr lang="ru-RU" i="1" dirty="0" smtClean="0"/>
              <a:t> </a:t>
            </a:r>
            <a:r>
              <a:rPr lang="ru-RU" i="1" u="dbl" dirty="0" smtClean="0"/>
              <a:t>должна помещаться</a:t>
            </a:r>
            <a:r>
              <a:rPr lang="ru-RU" i="1" dirty="0" smtClean="0"/>
              <a:t> в него целиком (</a:t>
            </a:r>
            <a:r>
              <a:rPr lang="ru-RU" i="1" dirty="0" err="1" smtClean="0"/>
              <a:t>Фрай</a:t>
            </a:r>
            <a:r>
              <a:rPr lang="ru-RU" i="1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Точка с запятой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6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19256" cy="3312840"/>
          </a:xfrm>
        </p:spPr>
        <p:txBody>
          <a:bodyPr/>
          <a:lstStyle/>
          <a:p>
            <a:r>
              <a:rPr lang="ru-RU" sz="2400" dirty="0" smtClean="0"/>
              <a:t>Если части бессоюзного сложного предложения значительно распространены (обособленные определения, обстоятельства, однородные члены, уточнения и т. д.), то между частями предложения ставится точка с запятой.</a:t>
            </a:r>
          </a:p>
          <a:p>
            <a:endParaRPr lang="ru-RU" sz="2400" dirty="0" smtClean="0"/>
          </a:p>
          <a:p>
            <a:r>
              <a:rPr lang="ru-RU" sz="2400" i="1" dirty="0" smtClean="0"/>
              <a:t>Легкая пыль желтым столбом поднимается и несется по дороге</a:t>
            </a:r>
            <a:r>
              <a:rPr lang="ru-RU" sz="2400" b="1" i="1" dirty="0" smtClean="0"/>
              <a:t>;</a:t>
            </a:r>
            <a:r>
              <a:rPr lang="ru-RU" sz="2400" i="1" dirty="0" smtClean="0"/>
              <a:t> далеко разносится дружный топот, лошади бегут, навострив уши</a:t>
            </a:r>
            <a:r>
              <a:rPr lang="ru-RU" sz="2400" dirty="0" smtClean="0"/>
              <a:t> (Тургенев).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 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7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раскрывает смысл первой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то есть</a:t>
                      </a: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а именно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Это было невероятно красиво: кудрявая женщина в молочно-шоколадном костюме, окруженная пыльно-рыжими, в тон ее волосам, смерчами, маленькими, злыми и очень веселыми (</a:t>
                      </a:r>
                      <a:r>
                        <a:rPr lang="ru-RU" sz="2400" b="0" i="0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Фрай</a:t>
                      </a:r>
                      <a:r>
                        <a:rPr lang="ru-RU" sz="24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) </a:t>
                      </a:r>
                      <a:endParaRPr lang="ru-RU" sz="2400" b="0" i="0" u="none" strike="noStrike" cap="none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ru-RU" sz="2400" b="0" i="1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Булгаков: книги и время.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 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8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310864"/>
                <a:gridCol w="1742467"/>
                <a:gridCol w="40719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содержит причину, основание того, о</a:t>
                      </a:r>
                      <a:r>
                        <a:rPr lang="ru-RU" sz="2400" baseline="0" dirty="0" smtClean="0"/>
                        <a:t> чем говориться в</a:t>
                      </a:r>
                      <a:r>
                        <a:rPr lang="ru-RU" sz="2400" dirty="0" smtClean="0"/>
                        <a:t> первой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так как</a:t>
                      </a:r>
                    </a:p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потому что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Само интервью прошло легко, как-то </a:t>
                      </a:r>
                      <a:r>
                        <a:rPr lang="ru-RU" sz="2400" b="0" i="0" u="none" strike="noStrike" cap="none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почтительно-приятельски</a:t>
                      </a:r>
                      <a:r>
                        <a:rPr lang="ru-RU" sz="2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: молодой человек оказался добротным  и действительно вел себя как профессионал (Рубина).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5122911" cy="778098"/>
          </a:xfrm>
        </p:spPr>
        <p:txBody>
          <a:bodyPr/>
          <a:lstStyle/>
          <a:p>
            <a:pPr algn="l"/>
            <a:r>
              <a:rPr lang="ru-RU" altLang="ru-RU" dirty="0" smtClean="0"/>
              <a:t>Двоеточие  в бессоюзном сложном предложении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9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1785926"/>
          <a:ext cx="857256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64"/>
                <a:gridCol w="2410257"/>
                <a:gridCol w="1785950"/>
                <a:gridCol w="39290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Отношения между частями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Ключевое слово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Пример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Вторая часть содержит изложение факта или описание; в первой части есть глаголы слышать, видеть,</a:t>
                      </a:r>
                      <a:r>
                        <a:rPr lang="ru-RU" sz="2400" baseline="0" dirty="0" smtClean="0"/>
                        <a:t> понимать и т.п.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что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Пополз я по густой траве вдоль по оврагу, смотрю: лес кончился.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39733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">
  <a:themeElements>
    <a:clrScheme name="NewsPrint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723</Words>
  <Application>Microsoft Office PowerPoint</Application>
  <PresentationFormat>On-screen Show (4:3)</PresentationFormat>
  <Paragraphs>182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презентация</vt:lpstr>
      <vt:lpstr>PowerPoint Presentation</vt:lpstr>
      <vt:lpstr>План занятия</vt:lpstr>
      <vt:lpstr>Бессоюзное сложное предложение</vt:lpstr>
      <vt:lpstr>Пунктуация в бессоюзном сложном предложении</vt:lpstr>
      <vt:lpstr>Запятая в бессоюзном сложном предложении</vt:lpstr>
      <vt:lpstr>Точка с запятой в бессоюзном сложном предложении</vt:lpstr>
      <vt:lpstr>Двоеточие  в бессоюзном сложном предложении</vt:lpstr>
      <vt:lpstr>Двоеточие  в бессоюзном сложном предложении</vt:lpstr>
      <vt:lpstr>Двоеточие  в бессоюзном сложном предложении</vt:lpstr>
      <vt:lpstr>Двоеточие  в бессоюзном сложном предложении</vt:lpstr>
      <vt:lpstr>Двоеточие в бессоюзном сложном предложении</vt:lpstr>
      <vt:lpstr>Тире в бессоюзном сложном предложении</vt:lpstr>
      <vt:lpstr>Тире в бессоюзном сложном предложении</vt:lpstr>
      <vt:lpstr>Тире в бессоюзном сложном предложении</vt:lpstr>
      <vt:lpstr>Тире в бессоюзном сложном предложении</vt:lpstr>
      <vt:lpstr>Тире в бессоюзном сложном предложении</vt:lpstr>
      <vt:lpstr>Тире в бессоюзном сложном предложении</vt:lpstr>
      <vt:lpstr>Двоеточие/тире в бессоюзном сложном предложении</vt:lpstr>
      <vt:lpstr>Пунктуация в бессоюзном сложном предложении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Ребковец</dc:creator>
  <cp:lastModifiedBy>USER</cp:lastModifiedBy>
  <cp:revision>66</cp:revision>
  <dcterms:modified xsi:type="dcterms:W3CDTF">2017-04-04T08:28:28Z</dcterms:modified>
</cp:coreProperties>
</file>