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3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&lt;заголовок&gt;</a:t>
            </a:r>
          </a:p>
        </p:txBody>
      </p:sp>
      <p:sp>
        <p:nvSpPr>
          <p:cNvPr id="3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941DE69-3BBC-40F6-B4EA-22BABFA71A14}" type="slidenum">
              <a:rPr lang="ru-RU" sz="1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646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Trebuchet MS 48 полужирный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Заголовок — Trebuchet MS 24 полужирный #D71F26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Подзаголовок —  Trebuchet MS 18 полужирный
Текст — Trebuchet MS 14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Заголовок — Trebuchet MS 24 полужирный #D71F26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Подзаголовок —  Trebuchet MS 18 полужирный
Текст — Trebuchet MS 14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Заголовок — Trebuchet MS 24 полужирный #D71F26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Подзаголовок —  Trebuchet MS 18 полужирный
Текст — Trebuchet MS 14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Заголовок — Trebuchet MS 24 полужирный #D71F26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Подзаголовок —  Trebuchet MS 18 полужирный
Текст — Trebuchet MS 14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Заголовок — Trebuchet MS 24 полужирный #D71F26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Подзаголовок —  Trebuchet MS 18 полужирный
Текст — Trebuchet MS 14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Заголовок — Trebuchet MS 24 полужирный #D71F26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Подзаголовок —  Trebuchet MS 18 полужирный
Текст — Trebuchet MS 14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Заголовок — Trebuchet MS 24 полужирный #D71F26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Подзаголовок —  Trebuchet MS 18 полужирный
Текст — Trebuchet MS 14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Заголовок — Trebuchet MS 24 полужирный #D71F26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Подзаголовок —  Trebuchet MS 18 полужирный
Текст — Trebuchet MS 14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Заголовок — Trebuchet MS 24 полужирный #D71F26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Подзаголовок —  Trebuchet MS 18 полужирный
Текст — Trebuchet MS 14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Заголовок — Trebuchet MS 24 полужирный #D71F26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Подзаголовок —  Trebuchet MS 18 полужирный
Текст — Trebuchet MS 14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 anchor="ctr"/>
          <a:lstStyle/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Заголовок — Trebuchet MS 24 полужирный #D71F26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ru-RU" sz="11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Подзаголовок —  Trebuchet MS 18 полужирный
Текст — Trebuchet MS 14</a:t>
            </a:r>
            <a:endParaRPr lang="ru-RU" sz="20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771640" y="2781000"/>
            <a:ext cx="5830200" cy="1295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2771640" y="4293000"/>
            <a:ext cx="58323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2771640" y="5033160"/>
            <a:ext cx="58323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771640" y="2781000"/>
            <a:ext cx="5830200" cy="1295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2771640" y="4293000"/>
            <a:ext cx="28461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760360" y="4293000"/>
            <a:ext cx="28461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760360" y="5033160"/>
            <a:ext cx="28461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2771640" y="5033160"/>
            <a:ext cx="28461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771640" y="2781000"/>
            <a:ext cx="5830200" cy="1295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2771640" y="4293000"/>
            <a:ext cx="5832360" cy="14173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2771640" y="4293000"/>
            <a:ext cx="5832360" cy="14173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4799520" y="4292640"/>
            <a:ext cx="1776240" cy="1417320"/>
          </a:xfrm>
          <a:prstGeom prst="rect">
            <a:avLst/>
          </a:prstGeom>
          <a:ln>
            <a:noFill/>
          </a:ln>
        </p:spPr>
      </p:pic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4799520" y="4292640"/>
            <a:ext cx="1776240" cy="1417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771640" y="2781000"/>
            <a:ext cx="5830200" cy="1295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2771640" y="4293000"/>
            <a:ext cx="5832360" cy="1417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771640" y="2781000"/>
            <a:ext cx="5830200" cy="1295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2771640" y="4293000"/>
            <a:ext cx="5832360" cy="14173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771640" y="2781000"/>
            <a:ext cx="5830200" cy="1295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2771640" y="4293000"/>
            <a:ext cx="2846160" cy="14173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760360" y="4293000"/>
            <a:ext cx="2846160" cy="14173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771640" y="2781000"/>
            <a:ext cx="5830200" cy="1295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2771640" y="2781000"/>
            <a:ext cx="5830200" cy="6006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771640" y="2781000"/>
            <a:ext cx="5830200" cy="1295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2771640" y="4293000"/>
            <a:ext cx="28461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2771640" y="5033160"/>
            <a:ext cx="28461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760360" y="4293000"/>
            <a:ext cx="2846160" cy="14173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771640" y="2781000"/>
            <a:ext cx="5830200" cy="1295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2771640" y="4293000"/>
            <a:ext cx="2846160" cy="14173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760360" y="4293000"/>
            <a:ext cx="28461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760360" y="5033160"/>
            <a:ext cx="28461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771640" y="2781000"/>
            <a:ext cx="5830200" cy="1295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2771640" y="4293000"/>
            <a:ext cx="28461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760360" y="4293000"/>
            <a:ext cx="28461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2771640" y="5033160"/>
            <a:ext cx="5832360" cy="675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2BB2-1BCE-45AE-BBB5-6B382EC0DFA8}" type="datetimeFigureOut">
              <a:rPr lang="en-US" smtClean="0"/>
              <a:t>4/1/2017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2232-455F-4CA5-B41A-3B23259C6C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611640" y="1845000"/>
            <a:ext cx="8284680" cy="946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ctr"/>
          <a:lstStyle/>
          <a:p>
            <a:pPr algn="ctr">
              <a:lnSpc>
                <a:spcPct val="8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Комментарии к мини-диктанту</a:t>
            </a:r>
            <a:endParaRPr lang="ru-RU" sz="180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1547640" y="4149000"/>
            <a:ext cx="6120360" cy="22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</a:rPr>
              <a:t>Ю.А. Сафонова, канд. филол. наук, доцент, научный консультант портала «Грамота.ру»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М.В. Шпильман, канд. филол. наук, 
доцент кафедры современного русского языка и методики его преподавания Новосибирского государственного педагогического университета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979920" y="1700640"/>
            <a:ext cx="77720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179640" y="1845000"/>
            <a:ext cx="8784720" cy="1248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(6)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Потом извозчик увез мать к вокзалу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запятая отделяет части СПП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</a:t>
            </a: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откуда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поезд уходил домой. 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откуда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–  наречие, слитно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979920" y="1700640"/>
            <a:ext cx="77720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3" name="CustomShape 2"/>
          <p:cNvSpPr/>
          <p:nvPr/>
        </p:nvSpPr>
        <p:spPr>
          <a:xfrm>
            <a:off x="323640" y="1845000"/>
            <a:ext cx="8428320" cy="539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(7) </a:t>
            </a:r>
            <a:r>
              <a:rPr lang="ru-RU" sz="2400" strike="noStrike" spc="-97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 отличие от </a:t>
            </a:r>
            <a:r>
              <a:rPr lang="ru-RU" sz="24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матери, уезжавшей к родным, я  остался один, мысленно благодаря ее </a:t>
            </a:r>
            <a:r>
              <a:rPr lang="ru-RU" sz="2400" strike="noStrike" spc="-97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 то</a:t>
            </a:r>
            <a:r>
              <a:rPr lang="ru-RU" sz="24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чему она научила меня, и в </a:t>
            </a:r>
            <a:r>
              <a:rPr lang="ru-RU" sz="2400" strike="noStrike" spc="-97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то же </a:t>
            </a:r>
            <a:r>
              <a:rPr lang="ru-RU" sz="24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время в душе злясь на нее </a:t>
            </a:r>
            <a:r>
              <a:rPr lang="ru-RU" sz="2400" strike="noStrike" spc="-97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 то</a:t>
            </a:r>
            <a:r>
              <a:rPr lang="ru-RU" sz="24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что она теперь так далеко. 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 отличие от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(кого-чего) – производный предлог, пишется в три слова,  проверяется в словарном порядке; не путать с формой существительного 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отличие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предл. п.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 отличии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этих явлений никто не сомневался)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(благодаря) </a:t>
            </a:r>
            <a:r>
              <a:rPr lang="ru-RU" sz="24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 то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…;  (злясь на нее)  </a:t>
            </a:r>
            <a:r>
              <a:rPr lang="ru-RU" sz="24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 то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что... – предлог с местоимением, = за то самое; за это; можно поставить вопрос: благодарил за что? – за то, чему она научила; злился за что? – за то, что мать далеко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 то же время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(в душе злясь) – раздельно, = в то же самое время, = в это же время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 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979920" y="1700640"/>
            <a:ext cx="77720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5" name="CustomShape 2"/>
          <p:cNvSpPr/>
          <p:nvPr/>
        </p:nvSpPr>
        <p:spPr>
          <a:xfrm>
            <a:off x="206280" y="1664640"/>
            <a:ext cx="8428320" cy="4722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(8) В отличие от матери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уезжавшей к родным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запятыми выделяется обособленное определение, выраженное причастным оборотом, стоящим после определяемого слова: от матери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какой? 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– </a:t>
            </a:r>
            <a:r>
              <a:rPr lang="ru-RU" sz="2400" i="1" strike="noStrike" spc="-1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уезжавшей к родным,…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я с остался один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запятая перед обособленным обстоятельством, выраженным деепричастным оборотом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– </a:t>
            </a:r>
            <a:r>
              <a:rPr lang="ru-RU" sz="2400" i="1" strike="noStrike" spc="-1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мысленно благодаря ее за то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мысленно благодаря ее за то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strike="noStrike" spc="-1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чему она научила меня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запятыми выделяется придаточная часть, которая находится внутри главной части; союз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и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связывает не части сложного предложения, а однородные члены </a:t>
            </a:r>
            <a:r>
              <a:rPr lang="ru-RU" sz="2400" i="1" strike="noStrike" spc="-1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благодаря 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и</a:t>
            </a:r>
            <a:r>
              <a:rPr lang="ru-RU" sz="2400" i="1" strike="noStrike" spc="-1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злясь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и в то же время в душе злясь на нее за то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запятая отделяет части СПП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)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что она теперь так далеко.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979920" y="1700640"/>
            <a:ext cx="77720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323640" y="1845000"/>
            <a:ext cx="8568720" cy="469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МОЯ МАТЬ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(1)Я узнал также, что моя мать награждена воображением, превосходившим мое, и способностью понимания таких вещей, о которых я ничего не подозревал</a:t>
            </a:r>
            <a:r>
              <a:rPr lang="ru-RU" sz="1800" b="1" u="sng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так же как </a:t>
            </a: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и о многом. (2) Ее превосходство, которое я чувствовал с детства, подтвердилось впоследствии, когда я стал взрослым. (3) Зато я понял</a:t>
            </a:r>
            <a:r>
              <a:rPr lang="ru-RU" sz="2000" b="1" u="sng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:</a:t>
            </a: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мир второго моего существования, который я считал закрытым навсегда и для всех, тоже был известен матери.	(4) В первый раз я расстался надолго с матерью в тот год, когда я стал кадетом. (5) Помню гостиницу, куда мать привезла меня за два дня до экзаменов </a:t>
            </a:r>
            <a:r>
              <a:rPr lang="ru-RU" sz="1800" b="1" u="sng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для того, чтобы</a:t>
            </a: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поступить в корпус, и где она повторяла со мной французский язык, в правописании которого я был слаб. (6) Потом извозчик  увёз мать к вокзалу, откуда поезд уходил домой. (7) В отличие от матери, уезжавшей к родным, я с остался один, мысленно благодаря ее за то, чему она научила меня, и в то же время в душе злясь на нее за то, что она теперь так далеко.					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(По </a:t>
            </a:r>
            <a:r>
              <a:rPr lang="ru-RU" sz="18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Гайто Газданову. Вечер у Клэр</a:t>
            </a:r>
            <a:r>
              <a:rPr lang="ru-RU" sz="1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Зеленым цветом с подчеркиванием 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u="sng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выделены фрагменты, в которых допустимы варианты  пунктуации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979920" y="1700640"/>
            <a:ext cx="77720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2"/>
          <p:cNvSpPr/>
          <p:nvPr/>
        </p:nvSpPr>
        <p:spPr>
          <a:xfrm>
            <a:off x="323640" y="1845000"/>
            <a:ext cx="8568720" cy="496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180000" algn="just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Я узнал </a:t>
            </a: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также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запятая между частями СПП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что моя мать награждена воображением, превосходившим мое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запятыми выделяем обособленное определение, выраженное причастным оборотом, стоящим после определяемого слова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– </a:t>
            </a:r>
            <a:r>
              <a:rPr lang="ru-RU" sz="2400" i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воображением, превосходившим моё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…) и  способностью понимания таких вещей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запятая между частями СПП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о которых я ничего не подозревал, </a:t>
            </a: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так же как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и о многом. 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также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–   слитно (союз,  = и еще)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так же как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–    раздельно (в составе </a:t>
            </a:r>
            <a:r>
              <a:rPr lang="ru-RU" sz="24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подчинительного союза)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пр</a:t>
            </a:r>
            <a:r>
              <a:rPr lang="ru-RU" sz="2400" b="1" u="sng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е</a:t>
            </a: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восходивш</a:t>
            </a:r>
            <a:r>
              <a:rPr lang="ru-RU" sz="2400" b="1" u="sng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и</a:t>
            </a: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м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– приставка прЕ- (=высшая степень), окончание –Им (воображением – 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какúм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979920" y="1700640"/>
            <a:ext cx="77720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2"/>
          <p:cNvSpPr/>
          <p:nvPr/>
        </p:nvSpPr>
        <p:spPr>
          <a:xfrm>
            <a:off x="349560" y="1857960"/>
            <a:ext cx="8428320" cy="4297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(1) …</a:t>
            </a:r>
            <a:r>
              <a:rPr lang="ru-RU" sz="24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о которых я ничего не подозревал</a:t>
            </a:r>
            <a:r>
              <a:rPr lang="ru-RU" sz="2400" b="1" u="sng" strike="noStrike" spc="-97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так же как </a:t>
            </a:r>
            <a:r>
              <a:rPr lang="ru-RU" sz="24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и о многом.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strike="noStrike" spc="-97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Варианты: предложение (1)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а) …</a:t>
            </a:r>
            <a:r>
              <a:rPr lang="ru-RU" sz="2400" i="1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о которых я ничего не подозревал</a:t>
            </a:r>
            <a:r>
              <a:rPr lang="ru-RU" sz="2400" b="1" i="1" u="sng" strike="noStrike" spc="-97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 так же как</a:t>
            </a:r>
            <a:r>
              <a:rPr lang="ru-RU" sz="2400" i="1" strike="noStrike" spc="-97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i="1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и о многом;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б)</a:t>
            </a:r>
            <a:r>
              <a:rPr lang="ru-RU" sz="2400" i="1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…о которых я ничего не подозревал  </a:t>
            </a:r>
            <a:r>
              <a:rPr lang="ru-RU" sz="2400" b="1" i="1" u="sng" strike="noStrike" spc="-97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так же, как</a:t>
            </a:r>
            <a:r>
              <a:rPr lang="ru-RU" sz="2400" i="1" strike="noStrike" spc="-97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i="1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и о многом.</a:t>
            </a:r>
            <a:r>
              <a:rPr lang="ru-RU" sz="24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 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а) если придаточная часть соединена с главной при помощи сложного (составного) подчинительного союза (</a:t>
            </a:r>
            <a:r>
              <a:rPr lang="ru-RU" sz="20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так же как, для того чтобы, потому что 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и др.), то </a:t>
            </a:r>
            <a:r>
              <a:rPr lang="ru-RU" sz="20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запятая ставится  один раз перед всем союзом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; 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б) в зависимости от смысла и интонации, логического подчеркивания придаточной </a:t>
            </a:r>
            <a:r>
              <a:rPr lang="ru-RU" sz="20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сложный союз может распадаться на две части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: первая  входит в состав главной части преддожения, а вторая выполняется роль союза; в этих случаях </a:t>
            </a:r>
            <a:r>
              <a:rPr lang="ru-RU" sz="2000" u="sng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запятая ставится только перед второй частью 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сочетания (то есть перед </a:t>
            </a:r>
            <a:r>
              <a:rPr lang="ru-RU" sz="20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как, чтобы, что</a:t>
            </a:r>
            <a:r>
              <a:rPr lang="ru-RU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).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979920" y="1700640"/>
            <a:ext cx="77720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323640" y="1845000"/>
            <a:ext cx="8428320" cy="265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(2) Ее превосходство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которое я чувствовал с детства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придаточная часть находится внутри главной и выделяется с двух сторон запятыми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подтвердилось </a:t>
            </a: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впоследствии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запятая между частями СПП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когда я стал взрослым. 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впоследствии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– слитно, на конце ИИ (наречие,  проверяется в словарном порядке)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979920" y="1700640"/>
            <a:ext cx="77720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323640" y="1845000"/>
            <a:ext cx="8428320" cy="332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(3) </a:t>
            </a: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Зато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я понял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: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мир второго моего существования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</a:t>
            </a:r>
            <a:r>
              <a:rPr lang="ru-RU" sz="240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который я считал закрытым навсегда и для всех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придаточная часть находится внутри главной и выделяется с двух сторон запятыми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</a:t>
            </a: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тоже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был известен матери.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зато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– союз,  слитно, = но, = и еще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тоже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b="1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–  союз, слитно, = также, = и 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979920" y="1700640"/>
            <a:ext cx="77720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2"/>
          <p:cNvSpPr/>
          <p:nvPr/>
        </p:nvSpPr>
        <p:spPr>
          <a:xfrm>
            <a:off x="251640" y="1183680"/>
            <a:ext cx="8712720" cy="5940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Варианты: предложение (3)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а)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Зато я понял</a:t>
            </a:r>
            <a:r>
              <a:rPr lang="ru-RU" sz="2400" b="1" u="sng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: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мир второго моего существования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который…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Двоеточие ставится между частями БПС с изъяснительными отношениями, если в первой части из них посредством глаголов </a:t>
            </a:r>
            <a:r>
              <a:rPr lang="ru-RU" sz="22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видеть, смотреть, слышать, знать, понимать, чувствовать</a:t>
            </a:r>
            <a:r>
              <a:rPr lang="ru-RU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и т.п. делается предупреждение, что далее последует изложение какого-либо факта или какое-либо описание, в этих случаях между обеими частями можно вставить союз </a:t>
            </a:r>
            <a:r>
              <a:rPr lang="ru-RU" sz="22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что </a:t>
            </a:r>
            <a:r>
              <a:rPr lang="ru-RU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</a:t>
            </a:r>
            <a:r>
              <a:rPr lang="ru-RU" sz="22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Зато я понял, что…</a:t>
            </a:r>
            <a:r>
              <a:rPr lang="ru-RU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);</a:t>
            </a:r>
            <a:r>
              <a:rPr lang="ru-RU" sz="20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strike="noStrike" spc="-97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б)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Зато я понял</a:t>
            </a:r>
            <a:r>
              <a:rPr lang="ru-RU" sz="2400" b="1" i="1" u="sng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</a:t>
            </a:r>
            <a:r>
              <a:rPr lang="ru-RU" sz="2400" b="1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–</a:t>
            </a:r>
            <a:r>
              <a:rPr lang="ru-RU" sz="2400" u="sng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мир второго моего существования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который…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 БСП с изъяснительными отношениями допустимо, наряду с двоеточием, также тире. 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979920" y="1700640"/>
            <a:ext cx="77720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318600" y="1584000"/>
            <a:ext cx="8428320" cy="760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(4) В первый раз я расстался надолго с матерью в тот год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запятая между частями СПП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когда я стал кадетом.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(5) Помню гостиницу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куда мать привезла меня за два дня до экзаменов </a:t>
            </a:r>
            <a:r>
              <a:rPr lang="ru-RU" sz="2400" b="1" u="sng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для того, чтобы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поступить в корпус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и  где она повторяла со мной французский язык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в правописании которого я был слаб. 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Варианты: предложение (5) 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400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[комментарии – см. предложение (1)]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а) привезла меня за два дня до экзаменов </a:t>
            </a:r>
            <a:r>
              <a:rPr lang="ru-RU" sz="2200" b="1" u="sng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для того, чтобы </a:t>
            </a:r>
            <a:r>
              <a:rPr lang="ru-RU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поступить в корпус, и…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б) привезла меня за два дня до экзаменов, </a:t>
            </a:r>
            <a:r>
              <a:rPr lang="ru-RU" sz="2200" b="1" u="sng" strike="noStrike" spc="-1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для того чтобы </a:t>
            </a:r>
            <a:r>
              <a:rPr lang="ru-RU" sz="2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поступить в корпус, и…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979920" y="1700640"/>
            <a:ext cx="7772040" cy="446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2"/>
          <p:cNvSpPr/>
          <p:nvPr/>
        </p:nvSpPr>
        <p:spPr>
          <a:xfrm>
            <a:off x="75240" y="1590480"/>
            <a:ext cx="8784720" cy="5240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36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(5) Помню гостиницу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запятая отделяет части СПП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куда мать привезла меня за два дня до экзаменов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[, /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Arial"/>
              </a:rPr>
              <a:t>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]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для того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[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Arial"/>
              </a:rPr>
              <a:t>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/,] </a:t>
            </a:r>
            <a:r>
              <a:rPr lang="ru-RU" sz="2400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чтобы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поступить в корпус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придаточная часть </a:t>
            </a:r>
            <a:r>
              <a:rPr lang="ru-RU" sz="240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для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чтобы поступить в корпус / чтобы поступить в корпус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выделяется с двух сторон запятыми, так как далее следует неоднородная  придаточная часть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: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привезла для чего, с какой целью? 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–  для того,  чтобы… / для того чтобы… – придаточная целевая;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помню гостиницу какую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? – где мать повторяла… – придаточная определительная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</a:t>
            </a:r>
            <a:r>
              <a:rPr lang="ru-RU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и  где она повторяла со мной французский язык</a:t>
            </a:r>
            <a:r>
              <a:rPr lang="ru-RU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,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(</a:t>
            </a:r>
            <a:r>
              <a:rPr lang="ru-RU" sz="240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запятая отделяет части СПП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) в правописании которого я был слаб.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i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чтобы</a:t>
            </a:r>
            <a:r>
              <a:rPr lang="ru-RU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Arial"/>
              </a:rPr>
              <a:t> – слитно,  союз</a:t>
            </a: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1149</TotalTime>
  <Words>881</Words>
  <Application>Microsoft Office PowerPoint</Application>
  <PresentationFormat>On-screen Show (4:3)</PresentationFormat>
  <Paragraphs>78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Ребковец</dc:creator>
  <cp:lastModifiedBy>USER</cp:lastModifiedBy>
  <cp:revision>86</cp:revision>
  <dcterms:modified xsi:type="dcterms:W3CDTF">2017-04-01T11:06:18Z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